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10" r:id="rId1"/>
  </p:sldMasterIdLst>
  <p:notesMasterIdLst>
    <p:notesMasterId r:id="rId9"/>
  </p:notesMasterIdLst>
  <p:sldIdLst>
    <p:sldId id="256" r:id="rId2"/>
    <p:sldId id="257" r:id="rId3"/>
    <p:sldId id="258" r:id="rId4"/>
    <p:sldId id="260" r:id="rId5"/>
    <p:sldId id="259" r:id="rId6"/>
    <p:sldId id="261" r:id="rId7"/>
    <p:sldId id="262"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4659" autoAdjust="0"/>
  </p:normalViewPr>
  <p:slideViewPr>
    <p:cSldViewPr snapToGrid="0" snapToObjects="1">
      <p:cViewPr varScale="1">
        <p:scale>
          <a:sx n="54" d="100"/>
          <a:sy n="54" d="100"/>
        </p:scale>
        <p:origin x="1866" y="5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3753AE5-7ABA-604A-A3A2-1FC6F15A9025}" type="datetimeFigureOut">
              <a:rPr lang="en-US" smtClean="0"/>
              <a:t>9/16/2019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203EB4E-B1E4-EB49-83CF-412F760D16B2}" type="slidenum">
              <a:rPr lang="en-US" smtClean="0"/>
              <a:t>‹#›</a:t>
            </a:fld>
            <a:endParaRPr lang="en-US"/>
          </a:p>
        </p:txBody>
      </p:sp>
    </p:spTree>
    <p:extLst>
      <p:ext uri="{BB962C8B-B14F-4D97-AF65-F5344CB8AC3E}">
        <p14:creationId xmlns:p14="http://schemas.microsoft.com/office/powerpoint/2010/main" val="191064909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a:t>
            </a:r>
            <a:r>
              <a:rPr lang="en-US" baseline="0" dirty="0"/>
              <a:t> day! I am presenting a project over evaluating specifically patient satisfaction and how interpersonal collaboration affects the patient experience. I choose this because as we enter our nursing careers, we will be presented with many challenges on improving the patient’s experience and this article touches on surveys and how it influences our care. </a:t>
            </a:r>
            <a:endParaRPr lang="en-US" dirty="0"/>
          </a:p>
        </p:txBody>
      </p:sp>
      <p:sp>
        <p:nvSpPr>
          <p:cNvPr id="4" name="Slide Number Placeholder 3"/>
          <p:cNvSpPr>
            <a:spLocks noGrp="1"/>
          </p:cNvSpPr>
          <p:nvPr>
            <p:ph type="sldNum" sz="quarter" idx="10"/>
          </p:nvPr>
        </p:nvSpPr>
        <p:spPr/>
        <p:txBody>
          <a:bodyPr/>
          <a:lstStyle/>
          <a:p>
            <a:fld id="{7203EB4E-B1E4-EB49-83CF-412F760D16B2}" type="slidenum">
              <a:rPr lang="en-US" smtClean="0"/>
              <a:t>1</a:t>
            </a:fld>
            <a:endParaRPr lang="en-US"/>
          </a:p>
        </p:txBody>
      </p:sp>
    </p:spTree>
    <p:extLst>
      <p:ext uri="{BB962C8B-B14F-4D97-AF65-F5344CB8AC3E}">
        <p14:creationId xmlns:p14="http://schemas.microsoft.com/office/powerpoint/2010/main" val="34051923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understand how we achieve</a:t>
            </a:r>
            <a:r>
              <a:rPr lang="en-US" baseline="0" dirty="0"/>
              <a:t> patient satisfaction, first begins the healthcare team. As we explore our nursing profession, we work a lot with other individuals that help to create that patient experience. For example, we have patient care technicians that work along side of us, we have doctors, and physical therapists, occupational therapists, etc. Once we understand their duties and how they are helping create experience, it is important to keep in mind that the patient is number one. Nursing is all based on evidence based practice. From the article, I found an interesting quote that correlates that concept of both, “Evidence-based recommendations to enhance patient experience</a:t>
            </a:r>
            <a:r>
              <a:rPr lang="is-IS" baseline="0" dirty="0"/>
              <a:t>…include attention to communication between the patient and providers, perceived time of engagement with the patient...”. I thought this really enveloped on how we as nurses practices and as I began to read the article, you could see that guided the case study. </a:t>
            </a:r>
            <a:endParaRPr lang="en-US" dirty="0"/>
          </a:p>
        </p:txBody>
      </p:sp>
      <p:sp>
        <p:nvSpPr>
          <p:cNvPr id="4" name="Slide Number Placeholder 3"/>
          <p:cNvSpPr>
            <a:spLocks noGrp="1"/>
          </p:cNvSpPr>
          <p:nvPr>
            <p:ph type="sldNum" sz="quarter" idx="10"/>
          </p:nvPr>
        </p:nvSpPr>
        <p:spPr/>
        <p:txBody>
          <a:bodyPr/>
          <a:lstStyle/>
          <a:p>
            <a:fld id="{7203EB4E-B1E4-EB49-83CF-412F760D16B2}" type="slidenum">
              <a:rPr lang="en-US" smtClean="0"/>
              <a:t>2</a:t>
            </a:fld>
            <a:endParaRPr lang="en-US"/>
          </a:p>
        </p:txBody>
      </p:sp>
    </p:spTree>
    <p:extLst>
      <p:ext uri="{BB962C8B-B14F-4D97-AF65-F5344CB8AC3E}">
        <p14:creationId xmlns:p14="http://schemas.microsoft.com/office/powerpoint/2010/main" val="21530759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In the article I choose, it’s primary setting is in an oncology ambulatory care, specifically provided by the National Cancer Institute. A nurse-led Patient Experience Committee was formed in order to improve patient experience scores and bring together </a:t>
            </a:r>
            <a:r>
              <a:rPr lang="en-US" baseline="0" dirty="0" err="1"/>
              <a:t>interprofessionals</a:t>
            </a:r>
            <a:r>
              <a:rPr lang="en-US" baseline="0" dirty="0"/>
              <a:t>. </a:t>
            </a:r>
            <a:r>
              <a:rPr lang="en-US" baseline="0" dirty="0" err="1"/>
              <a:t>Interprofessionals</a:t>
            </a:r>
            <a:r>
              <a:rPr lang="en-US" baseline="0" dirty="0"/>
              <a:t> included were PT/OT, radiation technologists, business personnel, social work, nutrition, and a physician We will explore the scoring system in a later slide. But basically this committee was in charge of focusing on prioritizing patient needs and concerns as evidenced by a survey. The goal was to not only improve on </a:t>
            </a:r>
            <a:r>
              <a:rPr lang="en-US" baseline="0" dirty="0" err="1"/>
              <a:t>interprofessional</a:t>
            </a:r>
            <a:r>
              <a:rPr lang="en-US" baseline="0" dirty="0"/>
              <a:t> communication but to identify shared interventions to improve the patient care experience. </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Picture top left: </a:t>
            </a:r>
            <a:r>
              <a:rPr lang="en-US" sz="1200" dirty="0"/>
              <a:t>https://</a:t>
            </a:r>
            <a:r>
              <a:rPr lang="en-US" sz="1200" dirty="0" err="1"/>
              <a:t>www.the-scientist.com</a:t>
            </a:r>
            <a:r>
              <a:rPr lang="en-US" sz="1200" dirty="0"/>
              <a:t>/news-opinion/national-cancer-institute-will-stop-funding-nanotechnology-centers-65907</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a:t>Picture bottom</a:t>
            </a:r>
            <a:r>
              <a:rPr lang="en-US" baseline="0" dirty="0"/>
              <a:t> right: </a:t>
            </a:r>
            <a:endParaRPr lang="en-US" dirty="0"/>
          </a:p>
        </p:txBody>
      </p:sp>
      <p:sp>
        <p:nvSpPr>
          <p:cNvPr id="4" name="Slide Number Placeholder 3"/>
          <p:cNvSpPr>
            <a:spLocks noGrp="1"/>
          </p:cNvSpPr>
          <p:nvPr>
            <p:ph type="sldNum" sz="quarter" idx="10"/>
          </p:nvPr>
        </p:nvSpPr>
        <p:spPr/>
        <p:txBody>
          <a:bodyPr/>
          <a:lstStyle/>
          <a:p>
            <a:fld id="{7203EB4E-B1E4-EB49-83CF-412F760D16B2}" type="slidenum">
              <a:rPr lang="en-US" smtClean="0"/>
              <a:t>3</a:t>
            </a:fld>
            <a:endParaRPr lang="en-US"/>
          </a:p>
        </p:txBody>
      </p:sp>
    </p:spTree>
    <p:extLst>
      <p:ext uri="{BB962C8B-B14F-4D97-AF65-F5344CB8AC3E}">
        <p14:creationId xmlns:p14="http://schemas.microsoft.com/office/powerpoint/2010/main" val="10251393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a:t>
            </a:r>
            <a:r>
              <a:rPr lang="en-US" baseline="0" dirty="0"/>
              <a:t> now that we know who is involved, how did they measure the patient’s experience? What evidence did they have to go off of? It was through the Consumer Assessment of Healthcare Providers and Systems survey that measured satisfaction with ambulatory care. </a:t>
            </a:r>
            <a:r>
              <a:rPr lang="en-US" dirty="0"/>
              <a:t>CGCAPHS scores have been used as an outcome measure for patient satisfaction in the clinical setting and have been analyzed in the context of research, with many studies evaluating communication training for providers and interventions for patients to enhance these outcomes.</a:t>
            </a:r>
            <a:r>
              <a:rPr lang="en-US" baseline="0" dirty="0"/>
              <a:t> The survey focused on six domains: Rate this provider 0 – 10, Recommend this provider office, Physician Communication quality, Office staff quality, Care Coordination, and access to care 3 months. As you can see, it focuses specifically on the clinical setting but this can also be applicable to hospital settings as well. For example, nurses practitioners can use this evidence to guide and improve their practices.</a:t>
            </a:r>
            <a:endParaRPr lang="en-US" dirty="0"/>
          </a:p>
        </p:txBody>
      </p:sp>
      <p:sp>
        <p:nvSpPr>
          <p:cNvPr id="4" name="Slide Number Placeholder 3"/>
          <p:cNvSpPr>
            <a:spLocks noGrp="1"/>
          </p:cNvSpPr>
          <p:nvPr>
            <p:ph type="sldNum" sz="quarter" idx="10"/>
          </p:nvPr>
        </p:nvSpPr>
        <p:spPr/>
        <p:txBody>
          <a:bodyPr/>
          <a:lstStyle/>
          <a:p>
            <a:fld id="{7203EB4E-B1E4-EB49-83CF-412F760D16B2}" type="slidenum">
              <a:rPr lang="en-US" smtClean="0"/>
              <a:t>4</a:t>
            </a:fld>
            <a:endParaRPr lang="en-US"/>
          </a:p>
        </p:txBody>
      </p:sp>
    </p:spTree>
    <p:extLst>
      <p:ext uri="{BB962C8B-B14F-4D97-AF65-F5344CB8AC3E}">
        <p14:creationId xmlns:p14="http://schemas.microsoft.com/office/powerpoint/2010/main" val="29159779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a:t>
            </a:r>
            <a:r>
              <a:rPr lang="en-US" baseline="0" dirty="0"/>
              <a:t> happened? How does this study conduct? Well that Patient Experience Committee compiled that survey information and came to these findings. As you can see, it was divided into quarters and significantly changed especially from the beginning of the year. These findings were shared in team meetings and new initiatives were put in place through recommendation of the staff to improve the weaker areas. Some initiatives included wait time boards, clinical signage, same day scheduling, and lobby rounding. For clinical staff, they were able to focus initiatives like following up with test results, education on the EMR systems, etc. So overall, the survey motivated improvement. </a:t>
            </a:r>
            <a:endParaRPr lang="en-US" dirty="0"/>
          </a:p>
        </p:txBody>
      </p:sp>
      <p:sp>
        <p:nvSpPr>
          <p:cNvPr id="4" name="Slide Number Placeholder 3"/>
          <p:cNvSpPr>
            <a:spLocks noGrp="1"/>
          </p:cNvSpPr>
          <p:nvPr>
            <p:ph type="sldNum" sz="quarter" idx="10"/>
          </p:nvPr>
        </p:nvSpPr>
        <p:spPr/>
        <p:txBody>
          <a:bodyPr/>
          <a:lstStyle/>
          <a:p>
            <a:fld id="{7203EB4E-B1E4-EB49-83CF-412F760D16B2}" type="slidenum">
              <a:rPr lang="en-US" smtClean="0"/>
              <a:t>5</a:t>
            </a:fld>
            <a:endParaRPr lang="en-US"/>
          </a:p>
        </p:txBody>
      </p:sp>
    </p:spTree>
    <p:extLst>
      <p:ext uri="{BB962C8B-B14F-4D97-AF65-F5344CB8AC3E}">
        <p14:creationId xmlns:p14="http://schemas.microsoft.com/office/powerpoint/2010/main" val="18661465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a:t>
            </a:r>
            <a:r>
              <a:rPr lang="en-US" baseline="0" dirty="0"/>
              <a:t> summary, *reads slide*</a:t>
            </a:r>
            <a:r>
              <a:rPr lang="en-US" dirty="0"/>
              <a:t>. As hard as it is to believe, these are one</a:t>
            </a:r>
            <a:r>
              <a:rPr lang="en-US" baseline="0" dirty="0"/>
              <a:t> of the many types of surveys sent out to the patient. It really makes you step back and think about how you communicate with other individuals and how the patient sees that. Surveys are a huge part of how the hospital runs its businesses. I wanted to focus on this particular article because a lot of people don’t know that. At some hospitals, it affects raises and wages of the nursing staff but it also gives us area of growth and improvement for our patients. So in conclusion, not only do we have to focus on the nursing care we provide but also the </a:t>
            </a:r>
            <a:r>
              <a:rPr lang="en-US" baseline="0" dirty="0" err="1"/>
              <a:t>interprofessional</a:t>
            </a:r>
            <a:r>
              <a:rPr lang="en-US" baseline="0" dirty="0"/>
              <a:t> communication. By getting involved in our hospital systems and encouraging patients to fill out surveys, we can make a difference. That is what evidence-based nursing is. Not only if we can work together as a team and a good team, we can raise patient satisfaction but we can compile evidence like this article did to make that experience greater for our patients. Thank you. </a:t>
            </a:r>
            <a:endParaRPr lang="en-US" dirty="0"/>
          </a:p>
        </p:txBody>
      </p:sp>
      <p:sp>
        <p:nvSpPr>
          <p:cNvPr id="4" name="Slide Number Placeholder 3"/>
          <p:cNvSpPr>
            <a:spLocks noGrp="1"/>
          </p:cNvSpPr>
          <p:nvPr>
            <p:ph type="sldNum" sz="quarter" idx="10"/>
          </p:nvPr>
        </p:nvSpPr>
        <p:spPr/>
        <p:txBody>
          <a:bodyPr/>
          <a:lstStyle/>
          <a:p>
            <a:fld id="{7203EB4E-B1E4-EB49-83CF-412F760D16B2}" type="slidenum">
              <a:rPr lang="en-US" smtClean="0"/>
              <a:t>6</a:t>
            </a:fld>
            <a:endParaRPr lang="en-US"/>
          </a:p>
        </p:txBody>
      </p:sp>
    </p:spTree>
    <p:extLst>
      <p:ext uri="{BB962C8B-B14F-4D97-AF65-F5344CB8AC3E}">
        <p14:creationId xmlns:p14="http://schemas.microsoft.com/office/powerpoint/2010/main" val="10614195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I’ve attached my references above.</a:t>
            </a:r>
            <a:r>
              <a:rPr lang="en-US" baseline="0" dirty="0"/>
              <a:t> </a:t>
            </a:r>
            <a:endParaRPr lang="en-US" dirty="0"/>
          </a:p>
        </p:txBody>
      </p:sp>
      <p:sp>
        <p:nvSpPr>
          <p:cNvPr id="4" name="Slide Number Placeholder 3"/>
          <p:cNvSpPr>
            <a:spLocks noGrp="1"/>
          </p:cNvSpPr>
          <p:nvPr>
            <p:ph type="sldNum" sz="quarter" idx="10"/>
          </p:nvPr>
        </p:nvSpPr>
        <p:spPr/>
        <p:txBody>
          <a:bodyPr/>
          <a:lstStyle/>
          <a:p>
            <a:fld id="{7203EB4E-B1E4-EB49-83CF-412F760D16B2}" type="slidenum">
              <a:rPr lang="en-US" smtClean="0"/>
              <a:t>7</a:t>
            </a:fld>
            <a:endParaRPr lang="en-US"/>
          </a:p>
        </p:txBody>
      </p:sp>
    </p:spTree>
    <p:extLst>
      <p:ext uri="{BB962C8B-B14F-4D97-AF65-F5344CB8AC3E}">
        <p14:creationId xmlns:p14="http://schemas.microsoft.com/office/powerpoint/2010/main" val="3428654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8ACDB3CC-F982-40F9-8DD6-BCC9AFBF44BD}" type="datetime1">
              <a:rPr lang="en-US" smtClean="0"/>
              <a:pPr/>
              <a:t>9/16/2019</a:t>
            </a:fld>
            <a:endParaRPr lang="en-US" dirty="0"/>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dirty="0"/>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2754ED01-E2A0-4C1E-8E21-014B99041579}" type="slidenum">
              <a:rPr lang="en-US" smtClean="0"/>
              <a:pPr/>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28CC6D9-CD5B-0041-869F-EC69E66C6F4C}" type="datetimeFigureOut">
              <a:rPr lang="en-US" smtClean="0"/>
              <a:t>9/16/2019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0F9672-472B-A742-BC67-C63EE7365ED6}"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DDAE5B-B07C-441A-8026-C23A427A74DC}" type="datetime1">
              <a:rPr lang="en-US" smtClean="0"/>
              <a:pPr/>
              <a:t>9/16/2019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5B1FEA-406A-7749-A5C3-DDCB5F67A4C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Date Placeholder 4"/>
          <p:cNvSpPr>
            <a:spLocks noGrp="1"/>
          </p:cNvSpPr>
          <p:nvPr>
            <p:ph type="dt" sz="half" idx="10"/>
          </p:nvPr>
        </p:nvSpPr>
        <p:spPr/>
        <p:txBody>
          <a:bodyPr/>
          <a:lstStyle/>
          <a:p>
            <a:fld id="{028CC6D9-CD5B-0041-869F-EC69E66C6F4C}" type="datetimeFigureOut">
              <a:rPr lang="en-US" smtClean="0"/>
              <a:t>9/16/2019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0F9672-472B-A742-BC67-C63EE7365ED6}"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8CC6D9-CD5B-0041-869F-EC69E66C6F4C}" type="datetimeFigureOut">
              <a:rPr lang="en-US" smtClean="0"/>
              <a:t>9/16/2019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50F9672-472B-A742-BC67-C63EE7365ED6}"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28CC6D9-CD5B-0041-869F-EC69E66C6F4C}" type="datetimeFigureOut">
              <a:rPr lang="en-US" smtClean="0"/>
              <a:t>9/16/2019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50F9672-472B-A742-BC67-C63EE7365ED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8CC6D9-CD5B-0041-869F-EC69E66C6F4C}" type="datetimeFigureOut">
              <a:rPr lang="en-US" smtClean="0"/>
              <a:t>9/16/2019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50F9672-472B-A742-BC67-C63EE7365ED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028CC6D9-CD5B-0041-869F-EC69E66C6F4C}" type="datetimeFigureOut">
              <a:rPr lang="en-US" smtClean="0"/>
              <a:t>9/16/2019</a:t>
            </a:fld>
            <a:endParaRPr lang="en-US"/>
          </a:p>
        </p:txBody>
      </p:sp>
      <p:sp>
        <p:nvSpPr>
          <p:cNvPr id="7" name="Slide Number Placeholder 6"/>
          <p:cNvSpPr>
            <a:spLocks noGrp="1"/>
          </p:cNvSpPr>
          <p:nvPr>
            <p:ph type="sldNum" sz="quarter" idx="12"/>
          </p:nvPr>
        </p:nvSpPr>
        <p:spPr/>
        <p:txBody>
          <a:bodyPr/>
          <a:lstStyle/>
          <a:p>
            <a:fld id="{2754ED01-E2A0-4C1E-8E21-014B99041579}" type="slidenum">
              <a:rPr lang="en-US" smtClean="0"/>
              <a:pPr/>
              <a:t>‹#›</a:t>
            </a:fld>
            <a:endParaRPr lang="en-US" dirty="0"/>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a:t>Click to edit Master title style</a:t>
            </a:r>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a:t>Click to edit Master title style</a:t>
            </a:r>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28CC6D9-CD5B-0041-869F-EC69E66C6F4C}" type="datetimeFigureOut">
              <a:rPr lang="en-US" smtClean="0"/>
              <a:t>9/16/2019</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350F9672-472B-A742-BC67-C63EE7365ED6}"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28CC6D9-CD5B-0041-869F-EC69E66C6F4C}" type="datetimeFigureOut">
              <a:rPr lang="en-US" smtClean="0"/>
              <a:t>9/16/2019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0F9672-472B-A742-BC67-C63EE7365ED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28CC6D9-CD5B-0041-869F-EC69E66C6F4C}" type="datetimeFigureOut">
              <a:rPr lang="en-US" smtClean="0"/>
              <a:t>9/16/2019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0F9672-472B-A742-BC67-C63EE7365ED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028CC6D9-CD5B-0041-869F-EC69E66C6F4C}" type="datetimeFigureOut">
              <a:rPr lang="en-US" smtClean="0"/>
              <a:t>9/16/2019</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350F9672-472B-A742-BC67-C63EE7365ED6}"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911" r:id="rId1"/>
    <p:sldLayoutId id="2147483912" r:id="rId2"/>
    <p:sldLayoutId id="2147483913" r:id="rId3"/>
    <p:sldLayoutId id="2147483914" r:id="rId4"/>
    <p:sldLayoutId id="2147483915" r:id="rId5"/>
    <p:sldLayoutId id="2147483916" r:id="rId6"/>
    <p:sldLayoutId id="2147483917" r:id="rId7"/>
    <p:sldLayoutId id="2147483918" r:id="rId8"/>
    <p:sldLayoutId id="2147483919" r:id="rId9"/>
    <p:sldLayoutId id="2147483920" r:id="rId10"/>
    <p:sldLayoutId id="214748392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2400" dirty="0"/>
              <a:t>Patient Satisfaction</a:t>
            </a:r>
            <a:br>
              <a:rPr lang="en-US" sz="1600" dirty="0"/>
            </a:br>
            <a:br>
              <a:rPr lang="en-US" sz="1600" dirty="0"/>
            </a:br>
            <a:r>
              <a:rPr lang="en-US" sz="1600" dirty="0"/>
              <a:t>Interpersonal Collaboration to Improve and Sustain Patient Experience Outcomes in an Ambulatory Setting </a:t>
            </a:r>
          </a:p>
        </p:txBody>
      </p:sp>
      <p:sp>
        <p:nvSpPr>
          <p:cNvPr id="5" name="Subtitle 4">
            <a:extLst>
              <a:ext uri="{FF2B5EF4-FFF2-40B4-BE49-F238E27FC236}">
                <a16:creationId xmlns:a16="http://schemas.microsoft.com/office/drawing/2014/main" id="{2907D1E6-CC12-4F46-A792-6C550D347651}"/>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9687437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770300"/>
            <a:ext cx="7024744" cy="1201818"/>
          </a:xfrm>
        </p:spPr>
        <p:txBody>
          <a:bodyPr>
            <a:normAutofit fontScale="90000"/>
          </a:bodyPr>
          <a:lstStyle/>
          <a:p>
            <a:pPr algn="ctr"/>
            <a:r>
              <a:rPr lang="en-US" dirty="0" err="1">
                <a:solidFill>
                  <a:schemeClr val="accent5"/>
                </a:solidFill>
              </a:rPr>
              <a:t>Interprofessional</a:t>
            </a:r>
            <a:r>
              <a:rPr lang="en-US" dirty="0">
                <a:solidFill>
                  <a:schemeClr val="accent5"/>
                </a:solidFill>
              </a:rPr>
              <a:t> Collaboration Works and Nursing</a:t>
            </a:r>
          </a:p>
        </p:txBody>
      </p:sp>
      <p:sp>
        <p:nvSpPr>
          <p:cNvPr id="3" name="Content Placeholder 2"/>
          <p:cNvSpPr>
            <a:spLocks noGrp="1"/>
          </p:cNvSpPr>
          <p:nvPr>
            <p:ph idx="1"/>
          </p:nvPr>
        </p:nvSpPr>
        <p:spPr>
          <a:xfrm>
            <a:off x="1043490" y="1959404"/>
            <a:ext cx="6777317" cy="3508977"/>
          </a:xfrm>
        </p:spPr>
        <p:txBody>
          <a:bodyPr/>
          <a:lstStyle/>
          <a:p>
            <a:r>
              <a:rPr lang="en-US" sz="2000" dirty="0"/>
              <a:t>“</a:t>
            </a:r>
            <a:r>
              <a:rPr lang="is-IS" sz="2000" dirty="0"/>
              <a:t>…Evidence-based recommendations to enhance patient experience....include attention to communication between the patient and providers, percieved time of engagement with the patient during the encounter...”(</a:t>
            </a:r>
            <a:r>
              <a:rPr lang="en-US" sz="2000" dirty="0"/>
              <a:t>Sanchez &amp; Hermis,2019)</a:t>
            </a:r>
            <a:endParaRPr lang="is-IS" sz="2000" dirty="0"/>
          </a:p>
          <a:p>
            <a:r>
              <a:rPr lang="is-IS" sz="2000" dirty="0"/>
              <a:t>How does evidence based practice meet patient satisfaction needs?</a:t>
            </a:r>
          </a:p>
          <a:p>
            <a:endParaRPr lang="en-US" dirty="0"/>
          </a:p>
        </p:txBody>
      </p:sp>
      <p:pic>
        <p:nvPicPr>
          <p:cNvPr id="4" name="Picture 3"/>
          <p:cNvPicPr>
            <a:picLocks noChangeAspect="1"/>
          </p:cNvPicPr>
          <p:nvPr/>
        </p:nvPicPr>
        <p:blipFill>
          <a:blip r:embed="rId3"/>
          <a:stretch>
            <a:fillRect/>
          </a:stretch>
        </p:blipFill>
        <p:spPr>
          <a:xfrm>
            <a:off x="2889250" y="4507893"/>
            <a:ext cx="3195891" cy="1852691"/>
          </a:xfrm>
          <a:prstGeom prst="rect">
            <a:avLst/>
          </a:prstGeom>
        </p:spPr>
      </p:pic>
      <p:sp>
        <p:nvSpPr>
          <p:cNvPr id="5" name="TextBox 4"/>
          <p:cNvSpPr txBox="1"/>
          <p:nvPr/>
        </p:nvSpPr>
        <p:spPr>
          <a:xfrm>
            <a:off x="2075154" y="6345342"/>
            <a:ext cx="4811895" cy="169277"/>
          </a:xfrm>
          <a:prstGeom prst="rect">
            <a:avLst/>
          </a:prstGeom>
          <a:noFill/>
        </p:spPr>
        <p:txBody>
          <a:bodyPr wrap="square" rtlCol="0">
            <a:spAutoFit/>
          </a:bodyPr>
          <a:lstStyle/>
          <a:p>
            <a:r>
              <a:rPr lang="en-US" sz="500" dirty="0"/>
              <a:t>Healthcare Team. (</a:t>
            </a:r>
            <a:r>
              <a:rPr lang="en-US" sz="500" dirty="0" err="1"/>
              <a:t>n.d.</a:t>
            </a:r>
            <a:r>
              <a:rPr lang="en-US" sz="500" dirty="0"/>
              <a:t>). Retrieved from https://</a:t>
            </a:r>
            <a:r>
              <a:rPr lang="en-US" sz="500" dirty="0" err="1"/>
              <a:t>patientengagementhit.com</a:t>
            </a:r>
            <a:r>
              <a:rPr lang="en-US" sz="500" dirty="0"/>
              <a:t>/news/how-to-use-team-based-care-to-improve-the-patient-experience</a:t>
            </a:r>
          </a:p>
        </p:txBody>
      </p:sp>
    </p:spTree>
    <p:extLst>
      <p:ext uri="{BB962C8B-B14F-4D97-AF65-F5344CB8AC3E}">
        <p14:creationId xmlns:p14="http://schemas.microsoft.com/office/powerpoint/2010/main" val="56238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487914"/>
            <a:ext cx="7024744" cy="1143000"/>
          </a:xfrm>
        </p:spPr>
        <p:txBody>
          <a:bodyPr/>
          <a:lstStyle/>
          <a:p>
            <a:pPr algn="ctr"/>
            <a:r>
              <a:rPr lang="en-US" dirty="0">
                <a:solidFill>
                  <a:srgbClr val="A5D848"/>
                </a:solidFill>
              </a:rPr>
              <a:t>Who and Where?</a:t>
            </a:r>
          </a:p>
        </p:txBody>
      </p:sp>
      <p:pic>
        <p:nvPicPr>
          <p:cNvPr id="4" name="Picture 3"/>
          <p:cNvPicPr>
            <a:picLocks noChangeAspect="1"/>
          </p:cNvPicPr>
          <p:nvPr/>
        </p:nvPicPr>
        <p:blipFill>
          <a:blip r:embed="rId3"/>
          <a:stretch>
            <a:fillRect/>
          </a:stretch>
        </p:blipFill>
        <p:spPr>
          <a:xfrm>
            <a:off x="1043490" y="1793034"/>
            <a:ext cx="3020510" cy="2114357"/>
          </a:xfrm>
          <a:prstGeom prst="rect">
            <a:avLst/>
          </a:prstGeom>
        </p:spPr>
      </p:pic>
      <p:pic>
        <p:nvPicPr>
          <p:cNvPr id="5" name="Picture 4"/>
          <p:cNvPicPr>
            <a:picLocks noChangeAspect="1"/>
          </p:cNvPicPr>
          <p:nvPr/>
        </p:nvPicPr>
        <p:blipFill>
          <a:blip r:embed="rId4"/>
          <a:stretch>
            <a:fillRect/>
          </a:stretch>
        </p:blipFill>
        <p:spPr>
          <a:xfrm>
            <a:off x="5111751" y="3907391"/>
            <a:ext cx="3100916" cy="2067278"/>
          </a:xfrm>
          <a:prstGeom prst="rect">
            <a:avLst/>
          </a:prstGeom>
        </p:spPr>
      </p:pic>
      <p:sp>
        <p:nvSpPr>
          <p:cNvPr id="6" name="TextBox 5"/>
          <p:cNvSpPr txBox="1"/>
          <p:nvPr/>
        </p:nvSpPr>
        <p:spPr>
          <a:xfrm>
            <a:off x="1375833" y="4208638"/>
            <a:ext cx="3206750" cy="2031325"/>
          </a:xfrm>
          <a:prstGeom prst="rect">
            <a:avLst/>
          </a:prstGeom>
          <a:noFill/>
        </p:spPr>
        <p:txBody>
          <a:bodyPr wrap="square" rtlCol="0">
            <a:spAutoFit/>
          </a:bodyPr>
          <a:lstStyle/>
          <a:p>
            <a:pPr marL="285750" indent="-285750">
              <a:buFont typeface="Arial"/>
              <a:buChar char="•"/>
            </a:pPr>
            <a:r>
              <a:rPr lang="en-US" i="1" dirty="0">
                <a:solidFill>
                  <a:srgbClr val="318FC5"/>
                </a:solidFill>
              </a:rPr>
              <a:t>Nurse-led </a:t>
            </a:r>
            <a:r>
              <a:rPr lang="en-US" dirty="0">
                <a:solidFill>
                  <a:srgbClr val="318FC5"/>
                </a:solidFill>
              </a:rPr>
              <a:t>Patient Experience Committee included: PT, OT, Radiation Technologists, Business Personnel, Social Work, Nutrition, Physicians</a:t>
            </a:r>
          </a:p>
        </p:txBody>
      </p:sp>
      <p:sp>
        <p:nvSpPr>
          <p:cNvPr id="7" name="TextBox 6"/>
          <p:cNvSpPr txBox="1"/>
          <p:nvPr/>
        </p:nvSpPr>
        <p:spPr>
          <a:xfrm>
            <a:off x="4557634" y="2186745"/>
            <a:ext cx="3655033" cy="1200329"/>
          </a:xfrm>
          <a:prstGeom prst="rect">
            <a:avLst/>
          </a:prstGeom>
          <a:noFill/>
        </p:spPr>
        <p:txBody>
          <a:bodyPr wrap="square" rtlCol="0">
            <a:spAutoFit/>
          </a:bodyPr>
          <a:lstStyle/>
          <a:p>
            <a:pPr marL="285750" indent="-285750">
              <a:buFont typeface="Arial"/>
              <a:buChar char="•"/>
            </a:pPr>
            <a:r>
              <a:rPr lang="en-US" dirty="0">
                <a:solidFill>
                  <a:schemeClr val="tx2"/>
                </a:solidFill>
              </a:rPr>
              <a:t>4 community-based ambulatory centers where patients are seen and for treatment and follow up</a:t>
            </a:r>
          </a:p>
        </p:txBody>
      </p:sp>
      <p:sp>
        <p:nvSpPr>
          <p:cNvPr id="9" name="TextBox 8"/>
          <p:cNvSpPr txBox="1"/>
          <p:nvPr/>
        </p:nvSpPr>
        <p:spPr>
          <a:xfrm>
            <a:off x="883590" y="3902405"/>
            <a:ext cx="3674044" cy="246221"/>
          </a:xfrm>
          <a:prstGeom prst="rect">
            <a:avLst/>
          </a:prstGeom>
          <a:noFill/>
        </p:spPr>
        <p:txBody>
          <a:bodyPr wrap="square" rtlCol="0">
            <a:spAutoFit/>
          </a:bodyPr>
          <a:lstStyle/>
          <a:p>
            <a:r>
              <a:rPr lang="en-US" sz="500" dirty="0"/>
              <a:t>National Cancer Institute Sign. (</a:t>
            </a:r>
            <a:r>
              <a:rPr lang="en-US" sz="500" dirty="0" err="1"/>
              <a:t>n.d.</a:t>
            </a:r>
            <a:r>
              <a:rPr lang="en-US" sz="500" dirty="0"/>
              <a:t>). Retrieved from https://</a:t>
            </a:r>
            <a:r>
              <a:rPr lang="en-US" sz="500" dirty="0" err="1"/>
              <a:t>www.the-scientist.com</a:t>
            </a:r>
            <a:r>
              <a:rPr lang="en-US" sz="500" dirty="0"/>
              <a:t>/news-opinion/national-cancer-institute-will-stop-funding-nanotechnology-centers-65907</a:t>
            </a:r>
          </a:p>
        </p:txBody>
      </p:sp>
      <p:sp>
        <p:nvSpPr>
          <p:cNvPr id="10" name="TextBox 9"/>
          <p:cNvSpPr txBox="1"/>
          <p:nvPr/>
        </p:nvSpPr>
        <p:spPr>
          <a:xfrm>
            <a:off x="4748882" y="6016401"/>
            <a:ext cx="3960239" cy="169277"/>
          </a:xfrm>
          <a:prstGeom prst="rect">
            <a:avLst/>
          </a:prstGeom>
          <a:noFill/>
        </p:spPr>
        <p:txBody>
          <a:bodyPr wrap="none" rtlCol="0">
            <a:spAutoFit/>
          </a:bodyPr>
          <a:lstStyle/>
          <a:p>
            <a:r>
              <a:rPr lang="en-US" sz="500" i="1" dirty="0"/>
              <a:t>Healthcare Team. </a:t>
            </a:r>
            <a:r>
              <a:rPr lang="en-US" sz="500" dirty="0"/>
              <a:t>(</a:t>
            </a:r>
            <a:r>
              <a:rPr lang="en-US" sz="500" dirty="0" err="1"/>
              <a:t>n.d.</a:t>
            </a:r>
            <a:r>
              <a:rPr lang="en-US" sz="500" dirty="0"/>
              <a:t>). Retrieved from https://</a:t>
            </a:r>
            <a:r>
              <a:rPr lang="en-US" sz="500" dirty="0" err="1"/>
              <a:t>onlinenursing.duq.edu</a:t>
            </a:r>
            <a:r>
              <a:rPr lang="en-US" sz="500" dirty="0"/>
              <a:t>/blog/improving-your-work-environment-as-a-nurse/</a:t>
            </a:r>
          </a:p>
        </p:txBody>
      </p:sp>
    </p:spTree>
    <p:extLst>
      <p:ext uri="{BB962C8B-B14F-4D97-AF65-F5344CB8AC3E}">
        <p14:creationId xmlns:p14="http://schemas.microsoft.com/office/powerpoint/2010/main" val="6133766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572581"/>
            <a:ext cx="7024744" cy="1143000"/>
          </a:xfrm>
        </p:spPr>
        <p:txBody>
          <a:bodyPr>
            <a:normAutofit fontScale="90000"/>
          </a:bodyPr>
          <a:lstStyle/>
          <a:p>
            <a:r>
              <a:rPr lang="en-US" dirty="0">
                <a:solidFill>
                  <a:schemeClr val="accent5"/>
                </a:solidFill>
              </a:rPr>
              <a:t>Measuring Patient Satisfaction</a:t>
            </a:r>
          </a:p>
        </p:txBody>
      </p:sp>
      <p:sp>
        <p:nvSpPr>
          <p:cNvPr id="3" name="Content Placeholder 2"/>
          <p:cNvSpPr>
            <a:spLocks noGrp="1"/>
          </p:cNvSpPr>
          <p:nvPr>
            <p:ph idx="1"/>
          </p:nvPr>
        </p:nvSpPr>
        <p:spPr>
          <a:xfrm>
            <a:off x="1043490" y="1815652"/>
            <a:ext cx="6777317" cy="4502598"/>
          </a:xfrm>
        </p:spPr>
        <p:txBody>
          <a:bodyPr>
            <a:normAutofit fontScale="85000" lnSpcReduction="20000"/>
          </a:bodyPr>
          <a:lstStyle/>
          <a:p>
            <a:r>
              <a:rPr lang="en-US" dirty="0"/>
              <a:t>“CGCAPHS scores have been used as an outcome measure for patient satisfaction in the clinical setting and have been analyzed in the context of research, with many studies evaluating communication training for providers and interventions for patients to enhance these outcomes.”(Sanchez &amp; Hermis,2019)</a:t>
            </a:r>
          </a:p>
          <a:p>
            <a:r>
              <a:rPr lang="en-US" dirty="0"/>
              <a:t>CGCAHPS</a:t>
            </a:r>
          </a:p>
          <a:p>
            <a:pPr lvl="1"/>
            <a:r>
              <a:rPr lang="en-US" dirty="0"/>
              <a:t>Consumer Assessment of Healthcare Providers and Systems Survey</a:t>
            </a:r>
          </a:p>
          <a:p>
            <a:pPr lvl="2"/>
            <a:r>
              <a:rPr lang="en-US" dirty="0"/>
              <a:t>Rate this provider 0 – 10</a:t>
            </a:r>
          </a:p>
          <a:p>
            <a:pPr lvl="2"/>
            <a:r>
              <a:rPr lang="en-US" dirty="0"/>
              <a:t>Recommend this Provider Office</a:t>
            </a:r>
          </a:p>
          <a:p>
            <a:pPr lvl="2"/>
            <a:r>
              <a:rPr lang="en-US" dirty="0"/>
              <a:t>Physician Communication quality</a:t>
            </a:r>
          </a:p>
          <a:p>
            <a:pPr lvl="2"/>
            <a:r>
              <a:rPr lang="en-US" dirty="0"/>
              <a:t>Office staff quality</a:t>
            </a:r>
          </a:p>
          <a:p>
            <a:pPr lvl="2"/>
            <a:r>
              <a:rPr lang="en-US" dirty="0"/>
              <a:t>Care Coordination</a:t>
            </a:r>
          </a:p>
          <a:p>
            <a:pPr lvl="2"/>
            <a:r>
              <a:rPr lang="en-US" dirty="0"/>
              <a:t>Access to Care 3 months</a:t>
            </a:r>
          </a:p>
        </p:txBody>
      </p:sp>
    </p:spTree>
    <p:extLst>
      <p:ext uri="{BB962C8B-B14F-4D97-AF65-F5344CB8AC3E}">
        <p14:creationId xmlns:p14="http://schemas.microsoft.com/office/powerpoint/2010/main" val="35707824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572581"/>
            <a:ext cx="7024744" cy="1143000"/>
          </a:xfrm>
        </p:spPr>
        <p:txBody>
          <a:bodyPr/>
          <a:lstStyle/>
          <a:p>
            <a:pPr algn="ctr"/>
            <a:r>
              <a:rPr lang="en-US" dirty="0">
                <a:solidFill>
                  <a:srgbClr val="A5D848"/>
                </a:solidFill>
              </a:rPr>
              <a:t>Outcome</a:t>
            </a:r>
          </a:p>
        </p:txBody>
      </p:sp>
      <p:pic>
        <p:nvPicPr>
          <p:cNvPr id="5" name="Content Placeholder 4" descr="graph.tiff"/>
          <p:cNvPicPr>
            <a:picLocks noGrp="1" noChangeAspect="1"/>
          </p:cNvPicPr>
          <p:nvPr>
            <p:ph idx="1"/>
          </p:nvPr>
        </p:nvPicPr>
        <p:blipFill>
          <a:blip r:embed="rId3">
            <a:extLst>
              <a:ext uri="{28A0092B-C50C-407E-A947-70E740481C1C}">
                <a14:useLocalDpi xmlns:a14="http://schemas.microsoft.com/office/drawing/2010/main" val="0"/>
              </a:ext>
            </a:extLst>
          </a:blip>
          <a:srcRect l="-2379" r="-2379"/>
          <a:stretch>
            <a:fillRect/>
          </a:stretch>
        </p:blipFill>
        <p:spPr>
          <a:xfrm>
            <a:off x="911582" y="1990747"/>
            <a:ext cx="7156652" cy="3705379"/>
          </a:xfrm>
        </p:spPr>
      </p:pic>
    </p:spTree>
    <p:extLst>
      <p:ext uri="{BB962C8B-B14F-4D97-AF65-F5344CB8AC3E}">
        <p14:creationId xmlns:p14="http://schemas.microsoft.com/office/powerpoint/2010/main" val="21476389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883166"/>
            <a:ext cx="7024744" cy="858331"/>
          </a:xfrm>
        </p:spPr>
        <p:txBody>
          <a:bodyPr/>
          <a:lstStyle/>
          <a:p>
            <a:pPr algn="ctr"/>
            <a:r>
              <a:rPr lang="en-US" dirty="0">
                <a:solidFill>
                  <a:schemeClr val="accent5"/>
                </a:solidFill>
              </a:rPr>
              <a:t>Based on the Evidence</a:t>
            </a:r>
            <a:r>
              <a:rPr lang="is-IS" dirty="0">
                <a:solidFill>
                  <a:schemeClr val="accent5"/>
                </a:solidFill>
              </a:rPr>
              <a:t>….</a:t>
            </a:r>
            <a:r>
              <a:rPr lang="en-US" dirty="0">
                <a:solidFill>
                  <a:schemeClr val="accent5"/>
                </a:solidFill>
              </a:rPr>
              <a:t> </a:t>
            </a:r>
          </a:p>
        </p:txBody>
      </p:sp>
      <p:sp>
        <p:nvSpPr>
          <p:cNvPr id="3" name="Content Placeholder 2"/>
          <p:cNvSpPr>
            <a:spLocks noGrp="1"/>
          </p:cNvSpPr>
          <p:nvPr>
            <p:ph idx="1"/>
          </p:nvPr>
        </p:nvSpPr>
        <p:spPr>
          <a:xfrm>
            <a:off x="1043490" y="1768566"/>
            <a:ext cx="6777317" cy="3508977"/>
          </a:xfrm>
        </p:spPr>
        <p:txBody>
          <a:bodyPr/>
          <a:lstStyle/>
          <a:p>
            <a:r>
              <a:rPr lang="en-US" dirty="0"/>
              <a:t>Nurses have the ability to create change</a:t>
            </a:r>
          </a:p>
          <a:p>
            <a:r>
              <a:rPr lang="en-US" dirty="0"/>
              <a:t>Nurses create advocacy for their patients through new initiatives and committees</a:t>
            </a:r>
          </a:p>
          <a:p>
            <a:r>
              <a:rPr lang="en-US" dirty="0" err="1"/>
              <a:t>Interprofessional</a:t>
            </a:r>
            <a:r>
              <a:rPr lang="en-US" dirty="0"/>
              <a:t> communication fosters improvement for all healthcare team members</a:t>
            </a:r>
          </a:p>
          <a:p>
            <a:r>
              <a:rPr lang="en-US" dirty="0"/>
              <a:t>Get involved!</a:t>
            </a:r>
          </a:p>
        </p:txBody>
      </p:sp>
      <p:pic>
        <p:nvPicPr>
          <p:cNvPr id="4" name="Picture 3"/>
          <p:cNvPicPr>
            <a:picLocks noChangeAspect="1"/>
          </p:cNvPicPr>
          <p:nvPr/>
        </p:nvPicPr>
        <p:blipFill>
          <a:blip r:embed="rId3"/>
          <a:stretch>
            <a:fillRect/>
          </a:stretch>
        </p:blipFill>
        <p:spPr>
          <a:xfrm>
            <a:off x="5573544" y="3849646"/>
            <a:ext cx="1833586" cy="2518661"/>
          </a:xfrm>
          <a:prstGeom prst="rect">
            <a:avLst/>
          </a:prstGeom>
        </p:spPr>
      </p:pic>
      <p:pic>
        <p:nvPicPr>
          <p:cNvPr id="5" name="Picture 4"/>
          <p:cNvPicPr>
            <a:picLocks noChangeAspect="1"/>
          </p:cNvPicPr>
          <p:nvPr/>
        </p:nvPicPr>
        <p:blipFill>
          <a:blip r:embed="rId4"/>
          <a:stretch>
            <a:fillRect/>
          </a:stretch>
        </p:blipFill>
        <p:spPr>
          <a:xfrm>
            <a:off x="2186575" y="4674144"/>
            <a:ext cx="2538638" cy="1694163"/>
          </a:xfrm>
          <a:prstGeom prst="rect">
            <a:avLst/>
          </a:prstGeom>
        </p:spPr>
      </p:pic>
      <p:sp>
        <p:nvSpPr>
          <p:cNvPr id="6" name="TextBox 5"/>
          <p:cNvSpPr txBox="1"/>
          <p:nvPr/>
        </p:nvSpPr>
        <p:spPr>
          <a:xfrm>
            <a:off x="1467648" y="6379647"/>
            <a:ext cx="3416320" cy="169277"/>
          </a:xfrm>
          <a:prstGeom prst="rect">
            <a:avLst/>
          </a:prstGeom>
          <a:noFill/>
        </p:spPr>
        <p:txBody>
          <a:bodyPr wrap="none" rtlCol="0">
            <a:spAutoFit/>
          </a:bodyPr>
          <a:lstStyle/>
          <a:p>
            <a:r>
              <a:rPr lang="en-US" sz="500" i="1" dirty="0"/>
              <a:t>Hands</a:t>
            </a:r>
            <a:r>
              <a:rPr lang="en-US" sz="500" dirty="0"/>
              <a:t>. (</a:t>
            </a:r>
            <a:r>
              <a:rPr lang="en-US" sz="500" dirty="0" err="1"/>
              <a:t>n.d.</a:t>
            </a:r>
            <a:r>
              <a:rPr lang="en-US" sz="500" dirty="0"/>
              <a:t>). Retrieved from https://</a:t>
            </a:r>
            <a:r>
              <a:rPr lang="en-US" sz="500" dirty="0" err="1"/>
              <a:t>www.baptisthealthcarefoundation.org</a:t>
            </a:r>
            <a:r>
              <a:rPr lang="en-US" sz="500" dirty="0"/>
              <a:t>/ways-to-give/helping-hands</a:t>
            </a:r>
          </a:p>
        </p:txBody>
      </p:sp>
      <p:sp>
        <p:nvSpPr>
          <p:cNvPr id="7" name="TextBox 6"/>
          <p:cNvSpPr txBox="1"/>
          <p:nvPr/>
        </p:nvSpPr>
        <p:spPr>
          <a:xfrm>
            <a:off x="5573544" y="6368307"/>
            <a:ext cx="2628000" cy="169277"/>
          </a:xfrm>
          <a:prstGeom prst="rect">
            <a:avLst/>
          </a:prstGeom>
          <a:noFill/>
        </p:spPr>
        <p:txBody>
          <a:bodyPr wrap="none" rtlCol="0">
            <a:spAutoFit/>
          </a:bodyPr>
          <a:lstStyle/>
          <a:p>
            <a:r>
              <a:rPr lang="en-US" sz="500" i="1" dirty="0"/>
              <a:t>We Can Do It</a:t>
            </a:r>
            <a:r>
              <a:rPr lang="en-US" sz="500" dirty="0"/>
              <a:t>. (</a:t>
            </a:r>
            <a:r>
              <a:rPr lang="en-US" sz="500" dirty="0" err="1"/>
              <a:t>n.d.</a:t>
            </a:r>
            <a:r>
              <a:rPr lang="en-US" sz="500" dirty="0"/>
              <a:t>). Retrieved from https://</a:t>
            </a:r>
            <a:r>
              <a:rPr lang="en-US" sz="500" dirty="0" err="1"/>
              <a:t>www.pinterest.com</a:t>
            </a:r>
            <a:r>
              <a:rPr lang="en-US" sz="500" dirty="0"/>
              <a:t>/</a:t>
            </a:r>
            <a:r>
              <a:rPr lang="en-US" sz="500" dirty="0" err="1"/>
              <a:t>hasanathapa</a:t>
            </a:r>
            <a:r>
              <a:rPr lang="en-US" sz="500" dirty="0"/>
              <a:t>/</a:t>
            </a:r>
          </a:p>
        </p:txBody>
      </p:sp>
    </p:spTree>
    <p:extLst>
      <p:ext uri="{BB962C8B-B14F-4D97-AF65-F5344CB8AC3E}">
        <p14:creationId xmlns:p14="http://schemas.microsoft.com/office/powerpoint/2010/main" val="35792763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4" name="TextBox 3"/>
          <p:cNvSpPr txBox="1"/>
          <p:nvPr/>
        </p:nvSpPr>
        <p:spPr>
          <a:xfrm>
            <a:off x="1043490" y="4046055"/>
            <a:ext cx="6929121" cy="1200329"/>
          </a:xfrm>
          <a:prstGeom prst="rect">
            <a:avLst/>
          </a:prstGeom>
          <a:noFill/>
        </p:spPr>
        <p:txBody>
          <a:bodyPr wrap="square" rtlCol="0">
            <a:spAutoFit/>
          </a:bodyPr>
          <a:lstStyle/>
          <a:p>
            <a:r>
              <a:rPr lang="en-US" dirty="0"/>
              <a:t>Sanchez, N., &amp; </a:t>
            </a:r>
            <a:r>
              <a:rPr lang="en-US" dirty="0" err="1"/>
              <a:t>Hermis</a:t>
            </a:r>
            <a:r>
              <a:rPr lang="en-US" dirty="0"/>
              <a:t>, K. (2019, April 22). </a:t>
            </a:r>
            <a:r>
              <a:rPr lang="en-US" dirty="0" err="1"/>
              <a:t>Interprofessional</a:t>
            </a:r>
            <a:r>
              <a:rPr lang="en-US" dirty="0"/>
              <a:t> 	collaboration to improve and sustain patient experience 	outcomes in an ambulatory setting. Retrieved from 	https://</a:t>
            </a:r>
            <a:r>
              <a:rPr lang="en-US" dirty="0" err="1"/>
              <a:t>pxjournal.org</a:t>
            </a:r>
            <a:r>
              <a:rPr lang="en-US" dirty="0"/>
              <a:t>/journal/vol6/iss1/18/</a:t>
            </a:r>
          </a:p>
        </p:txBody>
      </p:sp>
      <p:sp>
        <p:nvSpPr>
          <p:cNvPr id="5" name="TextBox 4"/>
          <p:cNvSpPr txBox="1"/>
          <p:nvPr/>
        </p:nvSpPr>
        <p:spPr>
          <a:xfrm>
            <a:off x="1043490" y="2570751"/>
            <a:ext cx="6929121" cy="1200329"/>
          </a:xfrm>
          <a:prstGeom prst="rect">
            <a:avLst/>
          </a:prstGeom>
          <a:noFill/>
        </p:spPr>
        <p:txBody>
          <a:bodyPr wrap="square" rtlCol="0">
            <a:spAutoFit/>
          </a:bodyPr>
          <a:lstStyle/>
          <a:p>
            <a:r>
              <a:rPr lang="en-US" dirty="0"/>
              <a:t>Heath, S. (2019, July 8). How to Use Team-Based Care to 	Improve the Patient Experience. Retrieved from https://	</a:t>
            </a:r>
            <a:r>
              <a:rPr lang="en-US" dirty="0" err="1"/>
              <a:t>patientengagementhit.com</a:t>
            </a:r>
            <a:r>
              <a:rPr lang="en-US" dirty="0"/>
              <a:t>/news/how-to-use-team-	based-care-to-improve-the-patient-experience</a:t>
            </a:r>
          </a:p>
        </p:txBody>
      </p:sp>
    </p:spTree>
    <p:extLst>
      <p:ext uri="{BB962C8B-B14F-4D97-AF65-F5344CB8AC3E}">
        <p14:creationId xmlns:p14="http://schemas.microsoft.com/office/powerpoint/2010/main" val="106724864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Kilter">
      <a:dk1>
        <a:sysClr val="windowText" lastClr="000000"/>
      </a:dk1>
      <a:lt1>
        <a:sysClr val="window" lastClr="FFFFFF"/>
      </a:lt1>
      <a:dk2>
        <a:srgbClr val="318FC5"/>
      </a:dk2>
      <a:lt2>
        <a:srgbClr val="AEE8FB"/>
      </a:lt2>
      <a:accent1>
        <a:srgbClr val="76C5EF"/>
      </a:accent1>
      <a:accent2>
        <a:srgbClr val="FEA022"/>
      </a:accent2>
      <a:accent3>
        <a:srgbClr val="FF6700"/>
      </a:accent3>
      <a:accent4>
        <a:srgbClr val="70A525"/>
      </a:accent4>
      <a:accent5>
        <a:srgbClr val="A5D848"/>
      </a:accent5>
      <a:accent6>
        <a:srgbClr val="20768C"/>
      </a:accent6>
      <a:hlink>
        <a:srgbClr val="7AB6E8"/>
      </a:hlink>
      <a:folHlink>
        <a:srgbClr val="83B0D3"/>
      </a:folHlink>
    </a:clrScheme>
    <a:fontScheme name="Austin">
      <a:maj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Austin.thmx</Template>
  <TotalTime>1019</TotalTime>
  <Words>1221</Words>
  <Application>Microsoft Office PowerPoint</Application>
  <PresentationFormat>On-screen Show (4:3)</PresentationFormat>
  <Paragraphs>48</Paragraphs>
  <Slides>7</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Century Gothic</vt:lpstr>
      <vt:lpstr>Wingdings 2</vt:lpstr>
      <vt:lpstr>Austin</vt:lpstr>
      <vt:lpstr>Patient Satisfaction  Interpersonal Collaboration to Improve and Sustain Patient Experience Outcomes in an Ambulatory Setting </vt:lpstr>
      <vt:lpstr>Interprofessional Collaboration Works and Nursing</vt:lpstr>
      <vt:lpstr>Who and Where?</vt:lpstr>
      <vt:lpstr>Measuring Patient Satisfaction</vt:lpstr>
      <vt:lpstr>Outcome</vt:lpstr>
      <vt:lpstr>Based on the Evidence…. </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Patient Satisfaction</dc:title>
  <dc:creator>Jessica  Rodriguez</dc:creator>
  <cp:lastModifiedBy>Erica Deguzman</cp:lastModifiedBy>
  <cp:revision>18</cp:revision>
  <dcterms:created xsi:type="dcterms:W3CDTF">2019-09-14T01:36:16Z</dcterms:created>
  <dcterms:modified xsi:type="dcterms:W3CDTF">2019-09-16T23:13:39Z</dcterms:modified>
</cp:coreProperties>
</file>